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94" r:id="rId3"/>
    <p:sldId id="257" r:id="rId4"/>
    <p:sldId id="261" r:id="rId5"/>
    <p:sldId id="262" r:id="rId6"/>
    <p:sldId id="282" r:id="rId7"/>
    <p:sldId id="283" r:id="rId8"/>
    <p:sldId id="284" r:id="rId9"/>
    <p:sldId id="285" r:id="rId10"/>
    <p:sldId id="287" r:id="rId11"/>
    <p:sldId id="288" r:id="rId12"/>
    <p:sldId id="289" r:id="rId13"/>
    <p:sldId id="290" r:id="rId14"/>
    <p:sldId id="295" r:id="rId15"/>
    <p:sldId id="293" r:id="rId16"/>
    <p:sldId id="292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11" initials="1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905"/>
    <a:srgbClr val="00EA6A"/>
    <a:srgbClr val="BE0E27"/>
    <a:srgbClr val="CC0000"/>
    <a:srgbClr val="FFCC66"/>
    <a:srgbClr val="EB8F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56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6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84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61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596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63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18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942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05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76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06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4A1BC-A97B-4BAF-98B0-F787A42B9997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5D892-C964-43E3-88F1-DAA3B47C9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7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G:\&#1062;&#1050;%20&#1050;&#1055;&#1057;&#1057;\&#1055;&#1088;&#1077;&#1079;&#1077;&#1085;&#1090;&#1072;&#1094;&#1080;&#1103;%20&#1085;&#1072;%20&#1090;&#1077;&#1084;&#1091;%20&#1053;&#1080;&#1082;&#1080;&#1090;&#1072;%20&#1057;&#1077;&#1088;&#1075;&#1077;&#1077;&#1074;&#1080;&#1095;%20&#1061;&#1088;&#1091;&#1097;&#1105;&#1074;\&#1063;&#1077;&#1088;&#1085;&#1086;&#1074;%20&#1042;&#1086;&#1083;&#1086;&#1076;&#1103;\Budet-lyudyam-schast_e-Schast_e-na-veka33(muzofon.com).mp3" TargetMode="External"/><Relationship Id="rId1" Type="http://schemas.microsoft.com/office/2007/relationships/media" Target="file:///G:\&#1062;&#1050;%20&#1050;&#1055;&#1057;&#1057;\&#1055;&#1088;&#1077;&#1079;&#1077;&#1085;&#1090;&#1072;&#1094;&#1080;&#1103;%20&#1085;&#1072;%20&#1090;&#1077;&#1084;&#1091;%20&#1053;&#1080;&#1082;&#1080;&#1090;&#1072;%20&#1057;&#1077;&#1088;&#1075;&#1077;&#1077;&#1074;&#1080;&#1095;%20&#1061;&#1088;&#1091;&#1097;&#1105;&#1074;\&#1063;&#1077;&#1088;&#1085;&#1086;&#1074;%20&#1042;&#1086;&#1083;&#1086;&#1076;&#1103;\Budet-lyudyam-schast_e-Schast_e-na-veka33(muzofon.com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slide" Target="slide3.xml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Relationship Id="rId1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image" Target="../media/image6.gif"/><Relationship Id="rId5" Type="http://schemas.openxmlformats.org/officeDocument/2006/relationships/slide" Target="slide3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15.nnm.ru/f/3/0/8/5/39bbe70ba6461495d63dfa06e71_prev.jpg" TargetMode="External"/><Relationship Id="rId3" Type="http://schemas.openxmlformats.org/officeDocument/2006/relationships/hyperlink" Target="http://xrushev.narod.ru/x_2a5c1ba1.jpg" TargetMode="External"/><Relationship Id="rId7" Type="http://schemas.openxmlformats.org/officeDocument/2006/relationships/hyperlink" Target="http://webfacts.ru/wp-content/uploads/2015/08/detail_3cc6049fee0d53c6d9a1db610ecfaac9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h3.googleusercontent.com/-9tZy7dsxO_k/VsYyA6LusUI/AAAAAAAIxqc/Sk2QMLJTbKs/img_10_14_2_0_thumb%5b9%5d.jpg?imgmax=800" TargetMode="External"/><Relationship Id="rId5" Type="http://schemas.openxmlformats.org/officeDocument/2006/relationships/hyperlink" Target="http://arcticaoy.ru/fb.ru/misc/i/gallery/32437/734805.jpg" TargetMode="External"/><Relationship Id="rId4" Type="http://schemas.openxmlformats.org/officeDocument/2006/relationships/hyperlink" Target="http://loveread.ec/img/photo_books/23807/i_044.jpg" TargetMode="External"/><Relationship Id="rId9" Type="http://schemas.openxmlformats.org/officeDocument/2006/relationships/hyperlink" Target="http://fb.ru/misc/i/gallery/10920/822060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jpeg"/><Relationship Id="rId11" Type="http://schemas.openxmlformats.org/officeDocument/2006/relationships/image" Target="../media/image15.png"/><Relationship Id="rId5" Type="http://schemas.microsoft.com/office/2007/relationships/hdphoto" Target="../media/hdphoto5.wdp"/><Relationship Id="rId10" Type="http://schemas.openxmlformats.org/officeDocument/2006/relationships/image" Target="../media/image6.gif"/><Relationship Id="rId4" Type="http://schemas.openxmlformats.org/officeDocument/2006/relationships/image" Target="../media/image11.jpeg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slide" Target="slide3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797" y="2871146"/>
            <a:ext cx="8740403" cy="2490089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C000"/>
                </a:solidFill>
              </a:rPr>
              <a:t/>
            </a:r>
            <a:br>
              <a:rPr lang="ru-RU" sz="6000" b="1" i="1" dirty="0" smtClean="0">
                <a:solidFill>
                  <a:srgbClr val="FFC000"/>
                </a:solidFill>
              </a:rPr>
            </a:br>
            <a:r>
              <a:rPr lang="ru-RU" sz="6000" b="1" i="1" dirty="0" smtClean="0">
                <a:solidFill>
                  <a:srgbClr val="FFC000"/>
                </a:solidFill>
              </a:rPr>
              <a:t/>
            </a:r>
            <a:br>
              <a:rPr lang="ru-RU" sz="6000" b="1" i="1" dirty="0" smtClean="0">
                <a:solidFill>
                  <a:srgbClr val="FFC000"/>
                </a:solidFill>
              </a:rPr>
            </a:br>
            <a:r>
              <a:rPr lang="ru-RU" sz="6000" b="1" i="1" dirty="0" smtClean="0">
                <a:solidFill>
                  <a:srgbClr val="FFC000"/>
                </a:solidFill>
              </a:rPr>
              <a:t/>
            </a:r>
            <a:br>
              <a:rPr lang="ru-RU" sz="6000" b="1" i="1" dirty="0" smtClean="0">
                <a:solidFill>
                  <a:srgbClr val="FFC000"/>
                </a:solidFill>
              </a:rPr>
            </a:br>
            <a:r>
              <a:rPr lang="ru-RU" sz="6000" b="1" i="1" dirty="0" smtClean="0">
                <a:solidFill>
                  <a:srgbClr val="FFC000"/>
                </a:solidFill>
              </a:rPr>
              <a:t/>
            </a:r>
            <a:br>
              <a:rPr lang="ru-RU" sz="6000" b="1" i="1" dirty="0" smtClean="0">
                <a:solidFill>
                  <a:srgbClr val="FFC000"/>
                </a:solidFill>
              </a:rPr>
            </a:br>
            <a:r>
              <a:rPr lang="ru-RU" sz="6000" b="1" i="1" dirty="0" smtClean="0">
                <a:solidFill>
                  <a:srgbClr val="FFC000"/>
                </a:solidFill>
              </a:rPr>
              <a:t> </a:t>
            </a:r>
            <a:r>
              <a:rPr lang="ru-RU" sz="6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  <a:t>Ч</a:t>
            </a:r>
            <a:r>
              <a:rPr lang="ru-RU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  <a:t>еловек-легенда</a:t>
            </a:r>
            <a:br>
              <a:rPr lang="ru-RU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</a:br>
            <a:r>
              <a:rPr lang="ru-RU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  <a:t> 1894 - 1971</a:t>
            </a:r>
            <a:endParaRPr lang="ru-RU" sz="6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ntiqueTitulDcFr" panose="04020405060303030202" pitchFamily="82" charset="-52"/>
            </a:endParaRPr>
          </a:p>
        </p:txBody>
      </p:sp>
      <p:pic>
        <p:nvPicPr>
          <p:cNvPr id="1026" name="Picture 2" descr="http://know-it-all-1.narod.ru/praviteli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652" y="237568"/>
            <a:ext cx="2286695" cy="319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udet-lyudyam-schast_e-Schast_e-na-veka33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96382" y="611424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370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458" y="0"/>
            <a:ext cx="4397828" cy="22656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76598" y="2559132"/>
            <a:ext cx="502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Реформы Хрущёва</a:t>
            </a:r>
            <a:endParaRPr lang="ru-RU" sz="4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0575" y="3606077"/>
            <a:ext cx="8096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Хрущев знаменит в советской истории тем, что развенчал культ личности Сталина, провёл ряд демократических преобразований и массовую реабилитацию политических 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заключённых, в том </a:t>
            </a: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числе реабилитация ряда репрессированных народов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9011" y="4806406"/>
            <a:ext cx="81381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Хрущевская оттепель - попытка модернизации  страны в сторону </a:t>
            </a: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либерализации. </a:t>
            </a:r>
            <a:b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Однако использование старого политического и экономического механизма 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привело к неудаче. </a:t>
            </a:r>
          </a:p>
          <a:p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Курс </a:t>
            </a: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Н. С. Хрущева характеризовался 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абсолютизмом, </a:t>
            </a: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</a:rPr>
              <a:t>решением хозяйственных задач административно-политическими методами.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3140" cy="2248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883" y="0"/>
            <a:ext cx="4354287" cy="22438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01440" cy="2237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266" y="30955"/>
            <a:ext cx="4302491" cy="22346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81818" cy="23608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72" y="0"/>
            <a:ext cx="4343400" cy="22617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54171" cy="2313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72" y="8499"/>
            <a:ext cx="4330874" cy="22968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89442" cy="2197365"/>
          </a:xfrm>
          <a:prstGeom prst="rect">
            <a:avLst/>
          </a:prstGeom>
        </p:spPr>
      </p:pic>
      <p:pic>
        <p:nvPicPr>
          <p:cNvPr id="17" name="Рисунок 16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2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7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7193" y="299258"/>
            <a:ext cx="4214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Победа в космосе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2306" y="3419303"/>
            <a:ext cx="77308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Самая большая заслуга Никиты Сергеевича - победа СССР в космической гонке.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i="1" dirty="0" smtClean="0">
                <a:solidFill>
                  <a:srgbClr val="FFC000"/>
                </a:solidFill>
              </a:rPr>
              <a:t>Были построены первые мощные ракетоносители</a:t>
            </a:r>
            <a:endParaRPr lang="ru-RU" sz="2400" b="1" i="1" dirty="0">
              <a:solidFill>
                <a:srgbClr val="FFC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FFC000"/>
                </a:solidFill>
              </a:rPr>
              <a:t>П</a:t>
            </a:r>
            <a:r>
              <a:rPr lang="ru-RU" sz="2400" b="1" i="1" dirty="0" smtClean="0">
                <a:solidFill>
                  <a:srgbClr val="FFC000"/>
                </a:solidFill>
              </a:rPr>
              <a:t>роизошел </a:t>
            </a:r>
            <a:r>
              <a:rPr lang="ru-RU" sz="2400" b="1" i="1" dirty="0">
                <a:solidFill>
                  <a:srgbClr val="FFC000"/>
                </a:solidFill>
              </a:rPr>
              <a:t>запуск Спутника </a:t>
            </a:r>
            <a:r>
              <a:rPr lang="ru-RU" sz="2400" b="1" i="1" dirty="0" smtClean="0">
                <a:solidFill>
                  <a:srgbClr val="FFC000"/>
                </a:solidFill>
              </a:rPr>
              <a:t>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FFC000"/>
                </a:solidFill>
              </a:rPr>
              <a:t>П</a:t>
            </a:r>
            <a:r>
              <a:rPr lang="ru-RU" sz="2400" b="1" i="1" dirty="0" smtClean="0">
                <a:solidFill>
                  <a:srgbClr val="FFC000"/>
                </a:solidFill>
              </a:rPr>
              <a:t>олёт </a:t>
            </a:r>
            <a:r>
              <a:rPr lang="ru-RU" sz="2400" b="1" i="1" dirty="0">
                <a:solidFill>
                  <a:srgbClr val="FFC000"/>
                </a:solidFill>
              </a:rPr>
              <a:t>в космос </a:t>
            </a:r>
            <a:r>
              <a:rPr lang="ru-RU" sz="2400" b="1" i="1" dirty="0" smtClean="0">
                <a:solidFill>
                  <a:srgbClr val="FFC000"/>
                </a:solidFill>
              </a:rPr>
              <a:t>первого человека - Юрия </a:t>
            </a:r>
            <a:r>
              <a:rPr lang="ru-RU" sz="2400" b="1" i="1" dirty="0">
                <a:solidFill>
                  <a:srgbClr val="FFC000"/>
                </a:solidFill>
              </a:rPr>
              <a:t>Алексеевича Гагарина.</a:t>
            </a:r>
          </a:p>
          <a:p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0" y="873485"/>
            <a:ext cx="3089953" cy="2227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347" y="873485"/>
            <a:ext cx="3842795" cy="2161572"/>
          </a:xfrm>
          <a:prstGeom prst="rect">
            <a:avLst/>
          </a:prstGeom>
        </p:spPr>
      </p:pic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  <p:pic>
        <p:nvPicPr>
          <p:cNvPr id="4" name="втор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73240" y="55807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9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5258" y="340822"/>
            <a:ext cx="4347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Карибский кризис</a:t>
            </a:r>
            <a:endParaRPr lang="ru-RU" sz="4000" b="1" i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0450" y="3222764"/>
            <a:ext cx="79137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чрезвычайно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напряжённое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политическое, дипломатическое и военное </a:t>
            </a:r>
            <a:r>
              <a:rPr lang="ru-RU" sz="20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противос-тояние</a:t>
            </a:r>
            <a:r>
              <a:rPr lang="ru-RU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 Советским Союзом и Соединёнными Штатами в октябре 1962 года, которое было вызвано размещением США ядерного оружия в Турции в 1961 году и впоследствии тайной переброской и размещением на Кубе военных частей и подразделений Вооружённых Сил СССР, техники и вооружения, включая ядерное оружие. Кризис мог привести к глобальной ядерной войне.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538" y="1428750"/>
            <a:ext cx="6667500" cy="4000500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2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47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9455" y="241069"/>
            <a:ext cx="2809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Отставка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  <p:pic>
        <p:nvPicPr>
          <p:cNvPr id="3" name="отставк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4825" y="1143000"/>
            <a:ext cx="8134350" cy="45720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34863465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212" y="25758"/>
            <a:ext cx="2423644" cy="132556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Вывод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3639" y="1094704"/>
            <a:ext cx="83712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Что же изменилось после управления  Хрущёва </a:t>
            </a:r>
            <a:r>
              <a:rPr lang="ru-RU" sz="2400" b="1" i="1" dirty="0">
                <a:solidFill>
                  <a:srgbClr val="FFFF00"/>
                </a:solidFill>
              </a:rPr>
              <a:t>С</a:t>
            </a:r>
            <a:r>
              <a:rPr lang="ru-RU" sz="2400" b="1" i="1" dirty="0" smtClean="0">
                <a:solidFill>
                  <a:srgbClr val="FFFF00"/>
                </a:solidFill>
              </a:rPr>
              <a:t>оветским Союзом. Очень многое изменилось во внешней политике, до Хрущёва не было полётов в космос, не были построены мощные ракетоносители. Не было такой военной мощи, которая могла бы пугать США и стран НАТО. Не было ядерного вооружения. У крестьян не было паспортов. Не было пенсий и более подходящей для граждан  социальной структуры, не было постройки жилья для рабочего класса, не было совнархозов. Не было тесных отношений с капиталистическими странами и Китаем. И ещё раз повторюсь он показал, что Советский Союз могучая держава признаваемая во всём мире.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8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772" y="-103032"/>
            <a:ext cx="6303272" cy="1325563"/>
          </a:xfrm>
        </p:spPr>
        <p:txBody>
          <a:bodyPr>
            <a:noAutofit/>
          </a:bodyPr>
          <a:lstStyle/>
          <a:p>
            <a:r>
              <a:rPr lang="ru-RU" sz="3800" b="1" i="1" dirty="0">
                <a:solidFill>
                  <a:srgbClr val="FBA9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  <a:t>Качества современного политического лидера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9241" y="5013109"/>
            <a:ext cx="83712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Мне </a:t>
            </a:r>
            <a:r>
              <a:rPr lang="ru-RU" sz="2400" b="1" i="1" dirty="0">
                <a:solidFill>
                  <a:srgbClr val="FFFF00"/>
                </a:solidFill>
              </a:rPr>
              <a:t>кажется, что современному политическому лидеру предъявляется гораздо больше требований. Я провел опрос среди учащихся 9-10 классов своей школы о качествах настоящего политического </a:t>
            </a:r>
            <a:r>
              <a:rPr lang="ru-RU" sz="2400" b="1" i="1" dirty="0" smtClean="0">
                <a:solidFill>
                  <a:srgbClr val="FFFF00"/>
                </a:solidFill>
              </a:rPr>
              <a:t>лидера.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335" y="1221693"/>
            <a:ext cx="6087325" cy="366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828" y="370115"/>
            <a:ext cx="75220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Библиография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98" y="1164772"/>
            <a:ext cx="721722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https://ru.wikipedia.org/wiki/%D0%A5%D1%80%D1%83%D1%89%D1%91%D0%B2,_%D0%9D%D0%B8%D0%BA%D0%B8%D1%82%D0%B0_%D0%A1%D0%B5%D1%80%D0%B3%D0%B5%D0%B5%D0%B2%D0%B8%D1%87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http://www.peoples.ru/state/king/russia/nikita_khrushchev/index3.html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http://www.piplz.ru/page-id-144.html</a:t>
            </a:r>
            <a:r>
              <a:rPr lang="ru-RU" dirty="0" smtClean="0">
                <a:hlinkClick r:id="rId3"/>
              </a:rPr>
              <a:t> </a:t>
            </a:r>
          </a:p>
          <a:p>
            <a:r>
              <a:rPr lang="en-US" dirty="0" smtClean="0">
                <a:hlinkClick r:id="rId3"/>
              </a:rPr>
              <a:t>https://www.youtube.com/watch?v=rsB6v50cSrI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http://xrushev.narod.ru/x_2a5c1ba1.jpg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http://loveread.ec/img/photo_books/23807/i_044.jpg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5"/>
              </a:rPr>
              <a:t>http://arcticaoy.ru/fb.ru/misc/i/gallery/32437/734805.jpg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6"/>
              </a:rPr>
              <a:t>https://lh3.googleusercontent.com/-9tZy7dsxO_k/VsYyA6LusUI/AAAAAAAIxqc/Sk2QMLJTbKs/img_10_14_2_0_thumb%25255B9%25255D.jpg?imgmax=800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7"/>
              </a:rPr>
              <a:t>http://webfacts.ru/wp-content/uploads/2015/08/detail_3cc6049fee0d53c6d9a1db610ecfaac9.jpg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8"/>
              </a:rPr>
              <a:t>http://img15.nnm.ru/f/3/0/8/5/39bbe70ba6461495d63dfa06e71_prev.jpg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9"/>
              </a:rPr>
              <a:t>http://fb.ru/misc/i/gallery/10920/822060.jpg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6514" y="2107659"/>
            <a:ext cx="5203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ntiqueTitulDcFr" panose="04020405060303030202" pitchFamily="82" charset="-52"/>
              </a:rPr>
              <a:t> 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Владимир Чернов, 6А класс</a:t>
            </a:r>
          </a:p>
          <a:p>
            <a:endParaRPr lang="ru-RU" sz="4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ntiqueTitulDcFr" panose="04020405060303030202" pitchFamily="82" charset="-52"/>
            </a:endParaRPr>
          </a:p>
          <a:p>
            <a:endParaRPr lang="ru-RU" sz="4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025" y="3363686"/>
            <a:ext cx="1904801" cy="12281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141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545" y="0"/>
            <a:ext cx="3286527" cy="132556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Мои задачи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189" y="1094705"/>
            <a:ext cx="71735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2800" b="1" i="1" dirty="0">
                <a:solidFill>
                  <a:srgbClr val="FFC000"/>
                </a:solidFill>
              </a:rPr>
              <a:t>узнать о Никите Сергеевиче Хрущёве как о человеке и как о политическом и государственном деятеле, его реформах и действиях во внешней политике; </a:t>
            </a:r>
          </a:p>
          <a:p>
            <a:pPr marL="514350" indent="-514350">
              <a:buAutoNum type="arabicParenR"/>
            </a:pPr>
            <a:r>
              <a:rPr lang="ru-RU" sz="2800" b="1" i="1" dirty="0">
                <a:solidFill>
                  <a:srgbClr val="FFC000"/>
                </a:solidFill>
              </a:rPr>
              <a:t>выяснить какие личностные качества помогли ему стать успешным политиком;</a:t>
            </a:r>
          </a:p>
          <a:p>
            <a:pPr marL="514350" indent="-514350">
              <a:buAutoNum type="arabicParenR"/>
            </a:pPr>
            <a:r>
              <a:rPr lang="ru-RU" sz="2800" b="1" i="1" dirty="0">
                <a:solidFill>
                  <a:srgbClr val="FFC000"/>
                </a:solidFill>
              </a:rPr>
              <a:t>изучить какие качества необходимы современному </a:t>
            </a:r>
            <a:r>
              <a:rPr lang="ru-RU" sz="2800" b="1" i="1" dirty="0" smtClean="0">
                <a:solidFill>
                  <a:srgbClr val="FFC000"/>
                </a:solidFill>
              </a:rPr>
              <a:t>политику.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23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8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1881" y="729862"/>
            <a:ext cx="4217375" cy="994172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2901882" y="1565390"/>
            <a:ext cx="3653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C000"/>
                </a:solidFill>
              </a:rPr>
              <a:t>Детство и юность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2892204" y="2921634"/>
            <a:ext cx="3575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</a:rPr>
              <a:t>Партийная</a:t>
            </a:r>
            <a:r>
              <a:rPr lang="ru-RU" sz="2800" b="1" i="1" dirty="0"/>
              <a:t> </a:t>
            </a:r>
            <a:r>
              <a:rPr lang="ru-RU" sz="2800" b="1" i="1" dirty="0">
                <a:solidFill>
                  <a:srgbClr val="FFC000"/>
                </a:solidFill>
              </a:rPr>
              <a:t>карьера</a:t>
            </a: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3944841" y="1965500"/>
            <a:ext cx="1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</a:rPr>
              <a:t>Семья</a:t>
            </a:r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2483741" y="3439950"/>
            <a:ext cx="4181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C000"/>
                </a:solidFill>
              </a:rPr>
              <a:t>Хрущёв – живой человек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3036648" y="5484974"/>
            <a:ext cx="328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C000"/>
                </a:solidFill>
              </a:rPr>
              <a:t>Карибский кризис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sp>
        <p:nvSpPr>
          <p:cNvPr id="11" name="TextBox 10">
            <a:hlinkClick r:id="rId8" action="ppaction://hlinksldjump"/>
          </p:cNvPr>
          <p:cNvSpPr txBox="1"/>
          <p:nvPr/>
        </p:nvSpPr>
        <p:spPr>
          <a:xfrm>
            <a:off x="2901881" y="4930865"/>
            <a:ext cx="3278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C000"/>
                </a:solidFill>
              </a:rPr>
              <a:t>Победа в космосе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  <p:sp>
        <p:nvSpPr>
          <p:cNvPr id="12" name="TextBox 11">
            <a:hlinkClick r:id="rId9" action="ppaction://hlinksldjump"/>
          </p:cNvPr>
          <p:cNvSpPr txBox="1"/>
          <p:nvPr/>
        </p:nvSpPr>
        <p:spPr>
          <a:xfrm>
            <a:off x="3054077" y="2392249"/>
            <a:ext cx="3041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</a:rPr>
              <a:t>Военная</a:t>
            </a:r>
            <a:r>
              <a:rPr lang="ru-RU" sz="2800" b="1" i="1" dirty="0"/>
              <a:t> </a:t>
            </a:r>
            <a:r>
              <a:rPr lang="ru-RU" sz="2800" b="1" i="1" dirty="0">
                <a:solidFill>
                  <a:srgbClr val="FFC000"/>
                </a:solidFill>
              </a:rPr>
              <a:t>карьера</a:t>
            </a:r>
          </a:p>
        </p:txBody>
      </p:sp>
      <p:sp>
        <p:nvSpPr>
          <p:cNvPr id="13" name="TextBox 12">
            <a:hlinkClick r:id="rId10" action="ppaction://hlinksldjump"/>
          </p:cNvPr>
          <p:cNvSpPr txBox="1"/>
          <p:nvPr/>
        </p:nvSpPr>
        <p:spPr>
          <a:xfrm>
            <a:off x="2763196" y="3994059"/>
            <a:ext cx="3623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</a:rPr>
              <a:t>Внешняя политика</a:t>
            </a:r>
          </a:p>
        </p:txBody>
      </p:sp>
      <p:sp>
        <p:nvSpPr>
          <p:cNvPr id="14" name="TextBox 13">
            <a:hlinkClick r:id="rId11" action="ppaction://hlinksldjump"/>
          </p:cNvPr>
          <p:cNvSpPr txBox="1"/>
          <p:nvPr/>
        </p:nvSpPr>
        <p:spPr>
          <a:xfrm>
            <a:off x="3406199" y="6026604"/>
            <a:ext cx="2051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</a:rPr>
              <a:t>Отставка</a:t>
            </a:r>
          </a:p>
        </p:txBody>
      </p:sp>
      <p:sp>
        <p:nvSpPr>
          <p:cNvPr id="16" name="TextBox 15">
            <a:hlinkClick r:id="rId12" action="ppaction://hlinksldjump"/>
          </p:cNvPr>
          <p:cNvSpPr txBox="1"/>
          <p:nvPr/>
        </p:nvSpPr>
        <p:spPr>
          <a:xfrm>
            <a:off x="3406199" y="4420124"/>
            <a:ext cx="2288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C000"/>
                </a:solidFill>
              </a:rPr>
              <a:t>Реформы</a:t>
            </a:r>
            <a:endParaRPr lang="ru-RU" sz="2800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7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3651" y="389106"/>
            <a:ext cx="542803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400" b="1" i="1" dirty="0" smtClean="0">
                <a:ln/>
                <a:solidFill>
                  <a:schemeClr val="accent4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Детство и юность</a:t>
            </a:r>
            <a:endParaRPr lang="ru-RU" sz="4400" b="1" i="1" dirty="0">
              <a:ln/>
              <a:solidFill>
                <a:schemeClr val="accent4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8561" y="2882310"/>
            <a:ext cx="8514945" cy="4500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Никита Сергеевич </a:t>
            </a:r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15.04.1894г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селе </a:t>
            </a:r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Калиновка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Курской губернии, в семье шахтера. Летом Никита в детстве работал пастухом, а зимой обучался грамоте в школе. В 1908 семья Хрущевых переехала на расположенный около </a:t>
            </a:r>
            <a:r>
              <a:rPr lang="ru-RU" sz="2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Юзовки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Успенский рудник, где Никита Хрущев вначале был учеником слесаря на чугунолитейном и машиностроительном заводе, а с 1912 работал на шахте слесарем. В двадцатых годах Хрущев </a:t>
            </a:r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работал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шахтах и учился в Донецком индустриальном институте</a:t>
            </a:r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1928 г. после завершения учебы Хрущев начал заниматься партийной работой. Был замечен руководством, его отправили на учебу в Промышленную Академию в Москву</a:t>
            </a:r>
            <a:r>
              <a:rPr lang="ru-RU" sz="2100" b="1" i="1" dirty="0">
                <a:solidFill>
                  <a:srgbClr val="FFFF00"/>
                </a:solidFill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b="1" i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3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0216" y="249864"/>
            <a:ext cx="174449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400" b="1" i="1" dirty="0" smtClean="0">
                <a:ln/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Семья</a:t>
            </a:r>
            <a:endParaRPr lang="ru-RU" sz="4400" b="1" i="1" dirty="0">
              <a:ln/>
              <a:solidFill>
                <a:schemeClr val="accent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83867"/>
            <a:ext cx="9040969" cy="5265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Никита Сергеевич был дважды женат. У него было пятеро детей: два сына и три дочери.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первого 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брака</a:t>
            </a:r>
            <a:b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Леонид</a:t>
            </a:r>
            <a:r>
              <a:rPr lang="ru-RU" i="1" dirty="0">
                <a:solidFill>
                  <a:srgbClr val="0B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Никитич</a:t>
            </a:r>
            <a:r>
              <a:rPr lang="ru-RU" i="1" dirty="0">
                <a:solidFill>
                  <a:srgbClr val="0B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Хрущёв (10 .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11.1917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11.03.1943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 — военный лётчик, погиб в воздушном 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бою</a:t>
            </a:r>
          </a:p>
          <a:p>
            <a:pPr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-Юлия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Никитична Хрущёва (1916—1981) .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Нина Петровна Кухарчук - первая из жён советских вождей, официально сопровождавшая мужа на приёмах, в том числе за границей.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68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от второго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Первая дочь от этого брака умерла во младенчестве</a:t>
            </a:r>
            <a:endParaRPr lang="ru-RU" i="1" dirty="0" smtClean="0">
              <a:solidFill>
                <a:srgbClr val="2525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Дочь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Рада Никитична (по мужу — Аджубей) проработала зам. главного редактора в журнале «Наука и жизнь» 50 лет. Её мужем был Алексей Иванович Аджубей, главный редактор газеты «Известия».</a:t>
            </a:r>
          </a:p>
          <a:p>
            <a:pPr lvl="0"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Сын Сергей Никитич Хрущёв родился в 1935 году в Москве, закончил школу № 110 с золотой медалью, инженер ракетных систем, профессор, работал в ОКБ-52. С1991 года живёт и преподаёт в США, ныне гражданин этого 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государства. Дочь Елена родилась в 1937 году,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стала 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юристом, работала </a:t>
            </a:r>
            <a:r>
              <a:rPr lang="ru-RU" i="1" dirty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МУРе.</a:t>
            </a:r>
            <a:endParaRPr lang="ru-RU" i="1" dirty="0">
              <a:solidFill>
                <a:srgbClr val="2525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1984" y="218941"/>
            <a:ext cx="4932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Военная карьера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9281" y="3414515"/>
            <a:ext cx="85580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1917 году в начале Гражданской войны Никита Хрущев воевал за большевиков на Южном фронте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Второй мировой войны Н.С. Хрущев входил в военные советы нескольких фронтов, числился политическим комиссаром высшего ранга, руководил партизанским движением за линией фронта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1943 г. 12 февраля Н. Хрущев получил военное звание генерал-лейтенанта. </a:t>
            </a: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0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0466" y="135454"/>
            <a:ext cx="51901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Партийная карьера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545" y="1938819"/>
            <a:ext cx="882202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1918 году он вступил в Коммунистическую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партию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1928 г.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заниматься партийной работой.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января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1931 г.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Москве. </a:t>
            </a:r>
            <a:endParaRPr lang="ru-RU" sz="2000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1935 – 1938 гг. занимал должность 1-го секретаря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Московского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областного и городского комитетов ВКП (б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Принял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активное участие в организации репрессий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январе 1938 года Никита Хрущев назначен 1-ым секретарем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ЦККП Украины и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  кандидатом в члены Политбюро. </a:t>
            </a:r>
            <a:endParaRPr lang="ru-RU" sz="2000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1939 г. назначен членом Политбюро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1944 – 1947 гг.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Совнаркома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Украинской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ССР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послевоенный период  Никита Сергеевич Хрущев вернулся на Украину и  возглавил коммунистическую партию республики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декабре 1949 г. 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переведён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Москву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1-ым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секретарем Московского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КП и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секретарем ЦК ВКП(б). </a:t>
            </a:r>
            <a:endParaRPr lang="ru-RU" sz="2000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 1953 г. Никита Сергеевич Хрущев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секретарь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ЦК КПСС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марте 1958 г.  </a:t>
            </a:r>
            <a:r>
              <a:rPr lang="ru-RU" sz="20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Председатель </a:t>
            </a:r>
            <a:r>
              <a:rPr lang="ru-RU" sz="2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совета министров.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b="1" i="1" dirty="0">
              <a:solidFill>
                <a:srgbClr val="FFC000"/>
              </a:solidFill>
            </a:endParaRPr>
          </a:p>
        </p:txBody>
      </p:sp>
      <p:pic>
        <p:nvPicPr>
          <p:cNvPr id="5" name="19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66972" y="233740"/>
            <a:ext cx="609600" cy="609600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4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32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95098" y="233111"/>
            <a:ext cx="5887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</a:rPr>
              <a:t>Хрущёв – живой человек</a:t>
            </a:r>
            <a:endParaRPr lang="ru-RU" sz="4000" b="1" i="1" dirty="0">
              <a:solidFill>
                <a:srgbClr val="FFC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42821"/>
            <a:ext cx="8436863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Никита Сергеевич Хрущев человек весьма противоречивый</a:t>
            </a: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Главную </a:t>
            </a: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своей деятельности видел в том «чтобы дать мир и благосостояние нашему народу». </a:t>
            </a:r>
            <a:endParaRPr lang="ru-RU" b="1" i="1" dirty="0" smtClean="0">
              <a:solidFill>
                <a:schemeClr val="accent4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Внешне </a:t>
            </a: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«первый» очень был похож, по выражению Ф. Бурлацкого, на «крестьянина из среднерусской деревни», «когда он начинал говорить никто, даже он сам, часто не знал, чем кончит». </a:t>
            </a:r>
            <a:endParaRPr lang="ru-RU" b="1" i="1" dirty="0" smtClean="0">
              <a:solidFill>
                <a:schemeClr val="accent4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err="1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Интеллигентиков</a:t>
            </a: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не любил, советов не спрашивал. </a:t>
            </a:r>
            <a:endParaRPr lang="ru-RU" b="1" i="1" dirty="0" smtClean="0">
              <a:solidFill>
                <a:schemeClr val="accent4"/>
              </a:solidFill>
              <a:latin typeface="Bookman Old Style" panose="0205060405050502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 </a:t>
            </a: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реформ, со временем сосредотачивал в своих руках все больше власти, и, наконец, дошел до «</a:t>
            </a: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Дорогого </a:t>
            </a:r>
            <a:r>
              <a:rPr lang="ru-RU" b="1" i="1" dirty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Никиты Сергеевича</a:t>
            </a: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Западе Хрущева ставили на одну ступеньку с Джоном Кеннеди и папой Иоанном ХХ</a:t>
            </a:r>
            <a:r>
              <a:rPr lang="en-US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b="1" i="1" dirty="0" smtClean="0">
                <a:solidFill>
                  <a:schemeClr val="accent4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(миротворцем).</a:t>
            </a:r>
            <a:endParaRPr lang="ru-RU" b="1" i="1" dirty="0"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544" y="940997"/>
            <a:ext cx="2322576" cy="1802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63" y="1048253"/>
            <a:ext cx="2290757" cy="1664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456" y="873876"/>
            <a:ext cx="1402080" cy="1869440"/>
          </a:xfrm>
          <a:prstGeom prst="rect">
            <a:avLst/>
          </a:prstGeom>
        </p:spPr>
      </p:pic>
      <p:pic>
        <p:nvPicPr>
          <p:cNvPr id="8" name="Рисунок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  <p:pic>
        <p:nvPicPr>
          <p:cNvPr id="7" name="Budet-lyudyam-schast_e-Schast_e-na-veka33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36863" y="4971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094" numSld="999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8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6530" y="283335"/>
            <a:ext cx="4984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Внешняя политика</a:t>
            </a:r>
            <a:endParaRPr lang="ru-RU" sz="40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9922" y="3590564"/>
            <a:ext cx="77973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C000"/>
                </a:solidFill>
              </a:rPr>
              <a:t>Хрущёв улучшил </a:t>
            </a:r>
            <a:r>
              <a:rPr lang="ru-RU" b="1" i="1" dirty="0">
                <a:solidFill>
                  <a:srgbClr val="FFC000"/>
                </a:solidFill>
              </a:rPr>
              <a:t>отношения Советского Союза  с капиталистическими </a:t>
            </a:r>
            <a:r>
              <a:rPr lang="ru-RU" b="1" i="1" dirty="0" smtClean="0">
                <a:solidFill>
                  <a:srgbClr val="FFC000"/>
                </a:solidFill>
              </a:rPr>
              <a:t>странами: Египтом, Индонезией, впервые посетил США, участвовал в Ассамблее ООН </a:t>
            </a:r>
            <a:r>
              <a:rPr lang="ru-RU" b="1" i="1" dirty="0">
                <a:solidFill>
                  <a:srgbClr val="FFC000"/>
                </a:solidFill>
              </a:rPr>
              <a:t>и </a:t>
            </a:r>
            <a:r>
              <a:rPr lang="ru-RU" b="1" i="1" dirty="0" smtClean="0">
                <a:solidFill>
                  <a:srgbClr val="FFC000"/>
                </a:solidFill>
              </a:rPr>
              <a:t>наладил отношения с Югославией</a:t>
            </a:r>
            <a:r>
              <a:rPr lang="ru-RU" b="1" i="1" dirty="0">
                <a:solidFill>
                  <a:srgbClr val="FFC000"/>
                </a:solidFill>
              </a:rPr>
              <a:t>. </a:t>
            </a:r>
            <a:r>
              <a:rPr lang="ru-RU" b="1" i="1" dirty="0" smtClean="0">
                <a:solidFill>
                  <a:srgbClr val="FFC000"/>
                </a:solidFill>
              </a:rPr>
              <a:t>Однако, </a:t>
            </a:r>
            <a:r>
              <a:rPr lang="ru-RU" b="1" i="1" dirty="0">
                <a:solidFill>
                  <a:srgbClr val="FFC000"/>
                </a:solidFill>
              </a:rPr>
              <a:t>его политика </a:t>
            </a:r>
            <a:r>
              <a:rPr lang="ru-RU" b="1" i="1" dirty="0" err="1">
                <a:solidFill>
                  <a:srgbClr val="FFC000"/>
                </a:solidFill>
              </a:rPr>
              <a:t>десталинизации</a:t>
            </a:r>
            <a:r>
              <a:rPr lang="ru-RU" b="1" i="1" dirty="0">
                <a:solidFill>
                  <a:srgbClr val="FFC000"/>
                </a:solidFill>
              </a:rPr>
              <a:t> привела к разрыву с режимом Мао Цзэдуна в Китае, несмотря на активную помощь Китайской Народной Республике (КНР) со стороны СССР</a:t>
            </a:r>
            <a:r>
              <a:rPr lang="ru-RU" b="1" i="1" dirty="0" smtClean="0">
                <a:solidFill>
                  <a:srgbClr val="FFC000"/>
                </a:solidFill>
              </a:rPr>
              <a:t>. Ему удалось добиться во всём мире признания СССР могучей державой.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Но часто его действия и угрозы носили провокационный характер, что приводило к кризисам, например, противостояние американских и советских войск у Берлинской стены или ужасный Карибский кризис.</a:t>
            </a:r>
            <a:endParaRPr lang="ru-RU" b="1" i="1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674" y="991221"/>
            <a:ext cx="4734047" cy="2655183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70" y="5580723"/>
            <a:ext cx="849630" cy="12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FFC0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1830</TotalTime>
  <Words>515</Words>
  <Application>Microsoft Office PowerPoint</Application>
  <PresentationFormat>Экран (4:3)</PresentationFormat>
  <Paragraphs>82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Человек-легенда  1894 - 1971</vt:lpstr>
      <vt:lpstr>Мои задачи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Качества современного политического лидера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Никита Сергеевич Хрущёв</dc:title>
  <dc:creator>111</dc:creator>
  <cp:lastModifiedBy>Володя</cp:lastModifiedBy>
  <cp:revision>152</cp:revision>
  <dcterms:created xsi:type="dcterms:W3CDTF">2016-03-01T13:41:55Z</dcterms:created>
  <dcterms:modified xsi:type="dcterms:W3CDTF">2017-03-03T08:16:17Z</dcterms:modified>
</cp:coreProperties>
</file>